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12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4881C5-FB72-49DC-BC4D-86CB2CA11308}"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60256-4E40-4CFF-A4B1-192BBB7472FA}" type="slidenum">
              <a:rPr lang="en-US" smtClean="0"/>
              <a:t>‹#›</a:t>
            </a:fld>
            <a:endParaRPr lang="en-US"/>
          </a:p>
        </p:txBody>
      </p:sp>
    </p:spTree>
    <p:extLst>
      <p:ext uri="{BB962C8B-B14F-4D97-AF65-F5344CB8AC3E}">
        <p14:creationId xmlns:p14="http://schemas.microsoft.com/office/powerpoint/2010/main" val="319592569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4881C5-FB72-49DC-BC4D-86CB2CA11308}"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60256-4E40-4CFF-A4B1-192BBB7472FA}" type="slidenum">
              <a:rPr lang="en-US" smtClean="0"/>
              <a:t>‹#›</a:t>
            </a:fld>
            <a:endParaRPr lang="en-US"/>
          </a:p>
        </p:txBody>
      </p:sp>
    </p:spTree>
    <p:extLst>
      <p:ext uri="{BB962C8B-B14F-4D97-AF65-F5344CB8AC3E}">
        <p14:creationId xmlns:p14="http://schemas.microsoft.com/office/powerpoint/2010/main" val="89482619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4881C5-FB72-49DC-BC4D-86CB2CA11308}"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60256-4E40-4CFF-A4B1-192BBB7472FA}" type="slidenum">
              <a:rPr lang="en-US" smtClean="0"/>
              <a:t>‹#›</a:t>
            </a:fld>
            <a:endParaRPr lang="en-US"/>
          </a:p>
        </p:txBody>
      </p:sp>
    </p:spTree>
    <p:extLst>
      <p:ext uri="{BB962C8B-B14F-4D97-AF65-F5344CB8AC3E}">
        <p14:creationId xmlns:p14="http://schemas.microsoft.com/office/powerpoint/2010/main" val="78542493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4881C5-FB72-49DC-BC4D-86CB2CA11308}"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60256-4E40-4CFF-A4B1-192BBB7472FA}" type="slidenum">
              <a:rPr lang="en-US" smtClean="0"/>
              <a:t>‹#›</a:t>
            </a:fld>
            <a:endParaRPr lang="en-US"/>
          </a:p>
        </p:txBody>
      </p:sp>
    </p:spTree>
    <p:extLst>
      <p:ext uri="{BB962C8B-B14F-4D97-AF65-F5344CB8AC3E}">
        <p14:creationId xmlns:p14="http://schemas.microsoft.com/office/powerpoint/2010/main" val="233289404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4881C5-FB72-49DC-BC4D-86CB2CA11308}"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60256-4E40-4CFF-A4B1-192BBB7472FA}" type="slidenum">
              <a:rPr lang="en-US" smtClean="0"/>
              <a:t>‹#›</a:t>
            </a:fld>
            <a:endParaRPr lang="en-US"/>
          </a:p>
        </p:txBody>
      </p:sp>
    </p:spTree>
    <p:extLst>
      <p:ext uri="{BB962C8B-B14F-4D97-AF65-F5344CB8AC3E}">
        <p14:creationId xmlns:p14="http://schemas.microsoft.com/office/powerpoint/2010/main" val="367321016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881C5-FB72-49DC-BC4D-86CB2CA11308}"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60256-4E40-4CFF-A4B1-192BBB7472FA}" type="slidenum">
              <a:rPr lang="en-US" smtClean="0"/>
              <a:t>‹#›</a:t>
            </a:fld>
            <a:endParaRPr lang="en-US"/>
          </a:p>
        </p:txBody>
      </p:sp>
    </p:spTree>
    <p:extLst>
      <p:ext uri="{BB962C8B-B14F-4D97-AF65-F5344CB8AC3E}">
        <p14:creationId xmlns:p14="http://schemas.microsoft.com/office/powerpoint/2010/main" val="286516747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4881C5-FB72-49DC-BC4D-86CB2CA11308}" type="datetimeFigureOut">
              <a:rPr lang="en-US" smtClean="0"/>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60256-4E40-4CFF-A4B1-192BBB7472FA}" type="slidenum">
              <a:rPr lang="en-US" smtClean="0"/>
              <a:t>‹#›</a:t>
            </a:fld>
            <a:endParaRPr lang="en-US"/>
          </a:p>
        </p:txBody>
      </p:sp>
    </p:spTree>
    <p:extLst>
      <p:ext uri="{BB962C8B-B14F-4D97-AF65-F5344CB8AC3E}">
        <p14:creationId xmlns:p14="http://schemas.microsoft.com/office/powerpoint/2010/main" val="137304677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4881C5-FB72-49DC-BC4D-86CB2CA11308}" type="datetimeFigureOut">
              <a:rPr lang="en-US" smtClean="0"/>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760256-4E40-4CFF-A4B1-192BBB7472FA}" type="slidenum">
              <a:rPr lang="en-US" smtClean="0"/>
              <a:t>‹#›</a:t>
            </a:fld>
            <a:endParaRPr lang="en-US"/>
          </a:p>
        </p:txBody>
      </p:sp>
    </p:spTree>
    <p:extLst>
      <p:ext uri="{BB962C8B-B14F-4D97-AF65-F5344CB8AC3E}">
        <p14:creationId xmlns:p14="http://schemas.microsoft.com/office/powerpoint/2010/main" val="289765134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881C5-FB72-49DC-BC4D-86CB2CA11308}" type="datetimeFigureOut">
              <a:rPr lang="en-US" smtClean="0"/>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760256-4E40-4CFF-A4B1-192BBB7472FA}" type="slidenum">
              <a:rPr lang="en-US" smtClean="0"/>
              <a:t>‹#›</a:t>
            </a:fld>
            <a:endParaRPr lang="en-US"/>
          </a:p>
        </p:txBody>
      </p:sp>
    </p:spTree>
    <p:extLst>
      <p:ext uri="{BB962C8B-B14F-4D97-AF65-F5344CB8AC3E}">
        <p14:creationId xmlns:p14="http://schemas.microsoft.com/office/powerpoint/2010/main" val="424429707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881C5-FB72-49DC-BC4D-86CB2CA11308}"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60256-4E40-4CFF-A4B1-192BBB7472FA}" type="slidenum">
              <a:rPr lang="en-US" smtClean="0"/>
              <a:t>‹#›</a:t>
            </a:fld>
            <a:endParaRPr lang="en-US"/>
          </a:p>
        </p:txBody>
      </p:sp>
    </p:spTree>
    <p:extLst>
      <p:ext uri="{BB962C8B-B14F-4D97-AF65-F5344CB8AC3E}">
        <p14:creationId xmlns:p14="http://schemas.microsoft.com/office/powerpoint/2010/main" val="206942021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881C5-FB72-49DC-BC4D-86CB2CA11308}"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60256-4E40-4CFF-A4B1-192BBB7472FA}" type="slidenum">
              <a:rPr lang="en-US" smtClean="0"/>
              <a:t>‹#›</a:t>
            </a:fld>
            <a:endParaRPr lang="en-US"/>
          </a:p>
        </p:txBody>
      </p:sp>
    </p:spTree>
    <p:extLst>
      <p:ext uri="{BB962C8B-B14F-4D97-AF65-F5344CB8AC3E}">
        <p14:creationId xmlns:p14="http://schemas.microsoft.com/office/powerpoint/2010/main" val="26155833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881C5-FB72-49DC-BC4D-86CB2CA11308}" type="datetimeFigureOut">
              <a:rPr lang="en-US" smtClean="0"/>
              <a:t>4/8/2015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60256-4E40-4CFF-A4B1-192BBB7472FA}" type="slidenum">
              <a:rPr lang="en-US" smtClean="0"/>
              <a:t>‹#›</a:t>
            </a:fld>
            <a:endParaRPr lang="en-US"/>
          </a:p>
        </p:txBody>
      </p:sp>
    </p:spTree>
    <p:extLst>
      <p:ext uri="{BB962C8B-B14F-4D97-AF65-F5344CB8AC3E}">
        <p14:creationId xmlns:p14="http://schemas.microsoft.com/office/powerpoint/2010/main" val="483445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6920" b="7"/>
          <a:stretch/>
        </p:blipFill>
        <p:spPr>
          <a:xfrm>
            <a:off x="0" y="0"/>
            <a:ext cx="7038975" cy="6858000"/>
          </a:xfrm>
          <a:prstGeom prst="rect">
            <a:avLst/>
          </a:prstGeom>
        </p:spPr>
      </p:pic>
      <p:sp>
        <p:nvSpPr>
          <p:cNvPr id="5" name="TextBox 4"/>
          <p:cNvSpPr txBox="1"/>
          <p:nvPr/>
        </p:nvSpPr>
        <p:spPr>
          <a:xfrm>
            <a:off x="7432238" y="638175"/>
            <a:ext cx="1292662" cy="5581650"/>
          </a:xfrm>
          <a:prstGeom prst="rect">
            <a:avLst/>
          </a:prstGeom>
          <a:noFill/>
        </p:spPr>
        <p:txBody>
          <a:bodyPr vert="vert" wrap="square" rtlCol="0">
            <a:spAutoFit/>
          </a:bodyPr>
          <a:lstStyle/>
          <a:p>
            <a:r>
              <a:rPr lang="en-US" sz="7200" b="1" dirty="0" smtClean="0">
                <a:solidFill>
                  <a:srgbClr val="FFFF00"/>
                </a:solidFill>
              </a:rPr>
              <a:t>John 18.28-38</a:t>
            </a:r>
            <a:endParaRPr lang="en-US" sz="7200" b="1" dirty="0">
              <a:solidFill>
                <a:srgbClr val="FFFF00"/>
              </a:solidFill>
            </a:endParaRPr>
          </a:p>
        </p:txBody>
      </p:sp>
    </p:spTree>
    <p:extLst>
      <p:ext uri="{BB962C8B-B14F-4D97-AF65-F5344CB8AC3E}">
        <p14:creationId xmlns:p14="http://schemas.microsoft.com/office/powerpoint/2010/main" val="328962146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0"/>
            <a:ext cx="9144000" cy="6001643"/>
          </a:xfrm>
          <a:prstGeom prst="rect">
            <a:avLst/>
          </a:prstGeom>
          <a:solidFill>
            <a:schemeClr val="tx1">
              <a:lumMod val="85000"/>
              <a:lumOff val="15000"/>
            </a:schemeClr>
          </a:solidFill>
        </p:spPr>
        <p:txBody>
          <a:bodyPr wrap="square" rtlCol="0">
            <a:spAutoFit/>
          </a:bodyPr>
          <a:lstStyle/>
          <a:p>
            <a:r>
              <a:rPr lang="en-US" sz="3200" dirty="0" smtClean="0">
                <a:solidFill>
                  <a:schemeClr val="bg1"/>
                </a:solidFill>
              </a:rPr>
              <a:t>John 18.37-38:  Then Pilate said, “So you are a king!" </a:t>
            </a:r>
          </a:p>
          <a:p>
            <a:endParaRPr lang="en-US" sz="3200" dirty="0">
              <a:solidFill>
                <a:schemeClr val="bg1"/>
              </a:solidFill>
            </a:endParaRPr>
          </a:p>
          <a:p>
            <a:r>
              <a:rPr lang="en-US" sz="3200" dirty="0" smtClean="0">
                <a:solidFill>
                  <a:schemeClr val="bg1"/>
                </a:solidFill>
              </a:rPr>
              <a:t>Jesus replied, “You say that I am a king. For this reason I was born, and for this reason I came into the world– to testify to the truth. Everyone who belongs to the truth listens to my voice.”  </a:t>
            </a:r>
          </a:p>
          <a:p>
            <a:endParaRPr lang="en-US" sz="3200" dirty="0">
              <a:solidFill>
                <a:schemeClr val="bg1"/>
              </a:solidFill>
            </a:endParaRPr>
          </a:p>
          <a:p>
            <a:r>
              <a:rPr lang="en-US" sz="3200" dirty="0" smtClean="0">
                <a:solidFill>
                  <a:schemeClr val="bg1"/>
                </a:solidFill>
              </a:rPr>
              <a:t>Pilate asked, “What is truth?” </a:t>
            </a:r>
          </a:p>
          <a:p>
            <a:endParaRPr lang="en-US" sz="3200" dirty="0">
              <a:solidFill>
                <a:schemeClr val="bg1"/>
              </a:solidFill>
            </a:endParaRPr>
          </a:p>
          <a:p>
            <a:r>
              <a:rPr lang="en-US" sz="3200" dirty="0" smtClean="0">
                <a:solidFill>
                  <a:schemeClr val="bg1"/>
                </a:solidFill>
              </a:rPr>
              <a:t>When he had said this he went back outside to the Jewish leaders and announced, “I find no basis for an accusation against him.”</a:t>
            </a:r>
          </a:p>
        </p:txBody>
      </p:sp>
    </p:spTree>
    <p:extLst>
      <p:ext uri="{BB962C8B-B14F-4D97-AF65-F5344CB8AC3E}">
        <p14:creationId xmlns:p14="http://schemas.microsoft.com/office/powerpoint/2010/main" val="358932975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76365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 b="17329"/>
          <a:stretch/>
        </p:blipFill>
        <p:spPr>
          <a:xfrm>
            <a:off x="0" y="1181100"/>
            <a:ext cx="9144000" cy="5669280"/>
          </a:xfrm>
          <a:prstGeom prst="rect">
            <a:avLst/>
          </a:prstGeom>
        </p:spPr>
      </p:pic>
      <p:sp>
        <p:nvSpPr>
          <p:cNvPr id="3" name="TextBox 2"/>
          <p:cNvSpPr txBox="1"/>
          <p:nvPr/>
        </p:nvSpPr>
        <p:spPr>
          <a:xfrm>
            <a:off x="0" y="0"/>
            <a:ext cx="9144000" cy="2554545"/>
          </a:xfrm>
          <a:prstGeom prst="rect">
            <a:avLst/>
          </a:prstGeom>
          <a:solidFill>
            <a:schemeClr val="bg2">
              <a:lumMod val="25000"/>
            </a:schemeClr>
          </a:solidFill>
        </p:spPr>
        <p:txBody>
          <a:bodyPr wrap="square" rtlCol="0">
            <a:spAutoFit/>
          </a:bodyPr>
          <a:lstStyle/>
          <a:p>
            <a:r>
              <a:rPr lang="en-US" sz="3200" dirty="0" smtClean="0">
                <a:solidFill>
                  <a:schemeClr val="bg1"/>
                </a:solidFill>
              </a:rPr>
              <a:t>John 18.28 NET:  </a:t>
            </a:r>
            <a:r>
              <a:rPr lang="en-US" sz="3200" dirty="0" smtClean="0">
                <a:solidFill>
                  <a:srgbClr val="FFFF00"/>
                </a:solidFill>
              </a:rPr>
              <a:t>Then they brought Jesus from Caiaphas to the Roman governor's residence. (Now it was very early morning.) </a:t>
            </a:r>
            <a:r>
              <a:rPr lang="en-US" sz="3200" dirty="0" smtClean="0">
                <a:solidFill>
                  <a:schemeClr val="bg1"/>
                </a:solidFill>
              </a:rPr>
              <a:t>They did not go into the governor's residence so they would not be ceremonially defiled, but could eat the Passover meal.</a:t>
            </a:r>
            <a:endParaRPr lang="en-US" sz="3200" dirty="0">
              <a:solidFill>
                <a:schemeClr val="bg1"/>
              </a:solidFill>
            </a:endParaRPr>
          </a:p>
        </p:txBody>
      </p:sp>
    </p:spTree>
    <p:extLst>
      <p:ext uri="{BB962C8B-B14F-4D97-AF65-F5344CB8AC3E}">
        <p14:creationId xmlns:p14="http://schemas.microsoft.com/office/powerpoint/2010/main" val="308491815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 b="17329"/>
          <a:stretch/>
        </p:blipFill>
        <p:spPr>
          <a:xfrm>
            <a:off x="0" y="1181100"/>
            <a:ext cx="9144000" cy="5669280"/>
          </a:xfrm>
          <a:prstGeom prst="rect">
            <a:avLst/>
          </a:prstGeom>
        </p:spPr>
      </p:pic>
      <p:sp>
        <p:nvSpPr>
          <p:cNvPr id="3" name="TextBox 2"/>
          <p:cNvSpPr txBox="1"/>
          <p:nvPr/>
        </p:nvSpPr>
        <p:spPr>
          <a:xfrm>
            <a:off x="0" y="0"/>
            <a:ext cx="9144000" cy="2554545"/>
          </a:xfrm>
          <a:prstGeom prst="rect">
            <a:avLst/>
          </a:prstGeom>
          <a:solidFill>
            <a:schemeClr val="bg2">
              <a:lumMod val="25000"/>
            </a:schemeClr>
          </a:solidFill>
        </p:spPr>
        <p:txBody>
          <a:bodyPr wrap="square" rtlCol="0">
            <a:spAutoFit/>
          </a:bodyPr>
          <a:lstStyle/>
          <a:p>
            <a:r>
              <a:rPr lang="en-US" sz="3200" dirty="0" smtClean="0">
                <a:solidFill>
                  <a:schemeClr val="bg1"/>
                </a:solidFill>
              </a:rPr>
              <a:t>John 18.28 NET:  Then they brought Jesus from Caiaphas to the Roman governor's residence. (Now it was very early morning.) </a:t>
            </a:r>
            <a:r>
              <a:rPr lang="en-US" sz="3200" dirty="0" smtClean="0">
                <a:solidFill>
                  <a:srgbClr val="FFFF00"/>
                </a:solidFill>
              </a:rPr>
              <a:t>They did not go into the governor's residence so they would not be ceremonially defiled, but could eat the Passover meal.</a:t>
            </a:r>
            <a:endParaRPr lang="en-US" sz="3200" dirty="0">
              <a:solidFill>
                <a:srgbClr val="FFFF00"/>
              </a:solidFill>
            </a:endParaRPr>
          </a:p>
        </p:txBody>
      </p:sp>
    </p:spTree>
    <p:extLst>
      <p:ext uri="{BB962C8B-B14F-4D97-AF65-F5344CB8AC3E}">
        <p14:creationId xmlns:p14="http://schemas.microsoft.com/office/powerpoint/2010/main" val="411533767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478970"/>
          </a:xfrm>
          <a:prstGeom prst="rect">
            <a:avLst/>
          </a:prstGeom>
          <a:solidFill>
            <a:schemeClr val="bg2">
              <a:lumMod val="25000"/>
            </a:schemeClr>
          </a:solidFill>
        </p:spPr>
        <p:txBody>
          <a:bodyPr wrap="square" rtlCol="0">
            <a:spAutoFit/>
          </a:bodyPr>
          <a:lstStyle/>
          <a:p>
            <a:endParaRPr lang="en-US" sz="3200" dirty="0" smtClean="0">
              <a:solidFill>
                <a:srgbClr val="FFFF00"/>
              </a:solidFill>
            </a:endParaRPr>
          </a:p>
          <a:p>
            <a:r>
              <a:rPr lang="en-US" sz="3200" dirty="0" smtClean="0">
                <a:solidFill>
                  <a:srgbClr val="FFFF00"/>
                </a:solidFill>
              </a:rPr>
              <a:t>Original Passover</a:t>
            </a:r>
            <a:r>
              <a:rPr lang="en-US" sz="3200" dirty="0" smtClean="0">
                <a:solidFill>
                  <a:schemeClr val="bg1"/>
                </a:solidFill>
              </a:rPr>
              <a:t>:  sacrifice an unblemished lamb for deliverance to physical life.</a:t>
            </a:r>
          </a:p>
          <a:p>
            <a:endParaRPr lang="en-US" sz="3200" dirty="0" smtClean="0">
              <a:solidFill>
                <a:schemeClr val="bg1"/>
              </a:solidFill>
            </a:endParaRPr>
          </a:p>
          <a:p>
            <a:endParaRPr lang="en-US" sz="3200" dirty="0" smtClean="0">
              <a:solidFill>
                <a:schemeClr val="bg1"/>
              </a:solidFill>
            </a:endParaRPr>
          </a:p>
          <a:p>
            <a:r>
              <a:rPr lang="en-US" sz="3200" dirty="0" smtClean="0">
                <a:solidFill>
                  <a:srgbClr val="FFFF00"/>
                </a:solidFill>
              </a:rPr>
              <a:t>Passover celebration</a:t>
            </a:r>
            <a:r>
              <a:rPr lang="en-US" sz="3200" dirty="0" smtClean="0">
                <a:solidFill>
                  <a:schemeClr val="bg1"/>
                </a:solidFill>
              </a:rPr>
              <a:t>:  sacrifice an unblemished lamb to remember God’s deliverance in the Exodus and anticipate deliverance through the Messiah.</a:t>
            </a:r>
          </a:p>
          <a:p>
            <a:endParaRPr lang="en-US" sz="3200" dirty="0" smtClean="0">
              <a:solidFill>
                <a:schemeClr val="bg1"/>
              </a:solidFill>
            </a:endParaRPr>
          </a:p>
          <a:p>
            <a:endParaRPr lang="en-US" sz="3200" dirty="0" smtClean="0">
              <a:solidFill>
                <a:schemeClr val="bg1"/>
              </a:solidFill>
            </a:endParaRPr>
          </a:p>
          <a:p>
            <a:r>
              <a:rPr lang="en-US" sz="3200" dirty="0" smtClean="0">
                <a:solidFill>
                  <a:srgbClr val="FFFF00"/>
                </a:solidFill>
              </a:rPr>
              <a:t>Crucifixion</a:t>
            </a:r>
            <a:r>
              <a:rPr lang="en-US" sz="3200" dirty="0" smtClean="0">
                <a:solidFill>
                  <a:schemeClr val="bg1"/>
                </a:solidFill>
              </a:rPr>
              <a:t>: sacrifice the ultimate unblemished Passover lamb for deliverance to spiritual and resurrection life.</a:t>
            </a:r>
          </a:p>
          <a:p>
            <a:endParaRPr lang="en-US" sz="3200" dirty="0" smtClean="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366230517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2103"/>
            <a:ext cx="5740400" cy="4787361"/>
          </a:xfrm>
          <a:prstGeom prst="rect">
            <a:avLst/>
          </a:prstGeom>
        </p:spPr>
      </p:pic>
      <p:sp>
        <p:nvSpPr>
          <p:cNvPr id="4" name="TextBox 3"/>
          <p:cNvSpPr txBox="1"/>
          <p:nvPr/>
        </p:nvSpPr>
        <p:spPr>
          <a:xfrm>
            <a:off x="0" y="0"/>
            <a:ext cx="9144000" cy="2062103"/>
          </a:xfrm>
          <a:prstGeom prst="rect">
            <a:avLst/>
          </a:prstGeom>
          <a:solidFill>
            <a:schemeClr val="tx1">
              <a:lumMod val="85000"/>
              <a:lumOff val="15000"/>
            </a:schemeClr>
          </a:solidFill>
        </p:spPr>
        <p:txBody>
          <a:bodyPr wrap="square" rtlCol="0">
            <a:spAutoFit/>
          </a:bodyPr>
          <a:lstStyle/>
          <a:p>
            <a:r>
              <a:rPr lang="en-US" sz="3200" dirty="0">
                <a:solidFill>
                  <a:schemeClr val="bg1"/>
                </a:solidFill>
              </a:rPr>
              <a:t>John 18.29-30:  So Pilate came outside to them and said, “What accusation do you bring against this man?”  They replied, “If this man were not a criminal, we would not have handed him over to you.”</a:t>
            </a:r>
          </a:p>
        </p:txBody>
      </p:sp>
      <p:sp>
        <p:nvSpPr>
          <p:cNvPr id="5" name="TextBox 4"/>
          <p:cNvSpPr txBox="1"/>
          <p:nvPr/>
        </p:nvSpPr>
        <p:spPr>
          <a:xfrm>
            <a:off x="5740400" y="6141578"/>
            <a:ext cx="3403600" cy="707886"/>
          </a:xfrm>
          <a:prstGeom prst="rect">
            <a:avLst/>
          </a:prstGeom>
          <a:solidFill>
            <a:schemeClr val="tx1"/>
          </a:solidFill>
        </p:spPr>
        <p:txBody>
          <a:bodyPr wrap="square" rtlCol="0">
            <a:spAutoFit/>
          </a:bodyPr>
          <a:lstStyle/>
          <a:p>
            <a:r>
              <a:rPr lang="en-US" sz="2000" dirty="0" smtClean="0">
                <a:solidFill>
                  <a:schemeClr val="bg1"/>
                </a:solidFill>
              </a:rPr>
              <a:t>Art by </a:t>
            </a:r>
            <a:r>
              <a:rPr lang="en-US" sz="2000" dirty="0" err="1" smtClean="0">
                <a:solidFill>
                  <a:schemeClr val="bg1"/>
                </a:solidFill>
              </a:rPr>
              <a:t>LeBreton</a:t>
            </a:r>
            <a:r>
              <a:rPr lang="en-US" sz="2000" dirty="0" smtClean="0">
                <a:solidFill>
                  <a:schemeClr val="bg1"/>
                </a:solidFill>
              </a:rPr>
              <a:t> and </a:t>
            </a:r>
            <a:r>
              <a:rPr lang="en-US" sz="2000" dirty="0" err="1" smtClean="0">
                <a:solidFill>
                  <a:schemeClr val="bg1"/>
                </a:solidFill>
              </a:rPr>
              <a:t>Gaudin</a:t>
            </a:r>
            <a:r>
              <a:rPr lang="en-US" sz="2000" dirty="0" smtClean="0">
                <a:solidFill>
                  <a:schemeClr val="bg1"/>
                </a:solidFill>
              </a:rPr>
              <a:t>; courtesy of vanderbuilt.edu</a:t>
            </a:r>
            <a:endParaRPr lang="en-US" sz="2000" dirty="0">
              <a:solidFill>
                <a:schemeClr val="bg1"/>
              </a:solidFill>
            </a:endParaRPr>
          </a:p>
        </p:txBody>
      </p:sp>
    </p:spTree>
    <p:extLst>
      <p:ext uri="{BB962C8B-B14F-4D97-AF65-F5344CB8AC3E}">
        <p14:creationId xmlns:p14="http://schemas.microsoft.com/office/powerpoint/2010/main" val="41289683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12259" cy="6858000"/>
          </a:xfrm>
          <a:prstGeom prst="rect">
            <a:avLst/>
          </a:prstGeom>
        </p:spPr>
      </p:pic>
      <p:sp>
        <p:nvSpPr>
          <p:cNvPr id="3" name="TextBox 2"/>
          <p:cNvSpPr txBox="1"/>
          <p:nvPr/>
        </p:nvSpPr>
        <p:spPr>
          <a:xfrm>
            <a:off x="2686050" y="0"/>
            <a:ext cx="6457950" cy="6986528"/>
          </a:xfrm>
          <a:prstGeom prst="rect">
            <a:avLst/>
          </a:prstGeom>
          <a:solidFill>
            <a:schemeClr val="bg2">
              <a:lumMod val="25000"/>
            </a:schemeClr>
          </a:solidFill>
        </p:spPr>
        <p:txBody>
          <a:bodyPr wrap="square" rtlCol="0">
            <a:spAutoFit/>
          </a:bodyPr>
          <a:lstStyle/>
          <a:p>
            <a:r>
              <a:rPr lang="en-US" sz="3200" dirty="0" smtClean="0">
                <a:solidFill>
                  <a:schemeClr val="bg1"/>
                </a:solidFill>
              </a:rPr>
              <a:t>John 18.31-32:  Pilate told them, “Take him yourselves and pass judgment on him according to your own law!” </a:t>
            </a:r>
          </a:p>
          <a:p>
            <a:endParaRPr lang="en-US" sz="3200" dirty="0">
              <a:solidFill>
                <a:schemeClr val="bg1"/>
              </a:solidFill>
            </a:endParaRPr>
          </a:p>
          <a:p>
            <a:r>
              <a:rPr lang="en-US" sz="3200" dirty="0" smtClean="0">
                <a:solidFill>
                  <a:schemeClr val="bg1"/>
                </a:solidFill>
              </a:rPr>
              <a:t>The Jewish leaders replied, “We cannot legally put anyone to death.”  </a:t>
            </a:r>
          </a:p>
          <a:p>
            <a:endParaRPr lang="en-US" sz="3200" dirty="0">
              <a:solidFill>
                <a:schemeClr val="bg1"/>
              </a:solidFill>
            </a:endParaRPr>
          </a:p>
          <a:p>
            <a:r>
              <a:rPr lang="en-US" sz="3200" dirty="0" smtClean="0">
                <a:solidFill>
                  <a:schemeClr val="bg1"/>
                </a:solidFill>
              </a:rPr>
              <a:t>(This happened to fulfill the word Jesus had spoken when he indicated what kind of death he was going to die.)</a:t>
            </a:r>
          </a:p>
          <a:p>
            <a:endParaRPr lang="en-US" sz="3200" dirty="0" smtClean="0">
              <a:solidFill>
                <a:schemeClr val="bg1"/>
              </a:solidFill>
            </a:endParaRPr>
          </a:p>
          <a:p>
            <a:pPr algn="r"/>
            <a:r>
              <a:rPr lang="en-US" sz="2000" dirty="0" smtClean="0">
                <a:solidFill>
                  <a:schemeClr val="bg1"/>
                </a:solidFill>
              </a:rPr>
              <a:t>image from christianwikipedia.com</a:t>
            </a:r>
            <a:endParaRPr lang="en-US" sz="2000" dirty="0">
              <a:solidFill>
                <a:schemeClr val="bg1"/>
              </a:solidFill>
            </a:endParaRPr>
          </a:p>
        </p:txBody>
      </p:sp>
    </p:spTree>
    <p:extLst>
      <p:ext uri="{BB962C8B-B14F-4D97-AF65-F5344CB8AC3E}">
        <p14:creationId xmlns:p14="http://schemas.microsoft.com/office/powerpoint/2010/main" val="324675040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442" y="-733425"/>
            <a:ext cx="6635115" cy="6858000"/>
          </a:xfrm>
          <a:prstGeom prst="rect">
            <a:avLst/>
          </a:prstGeom>
        </p:spPr>
      </p:pic>
      <p:sp>
        <p:nvSpPr>
          <p:cNvPr id="3" name="TextBox 2"/>
          <p:cNvSpPr txBox="1"/>
          <p:nvPr/>
        </p:nvSpPr>
        <p:spPr>
          <a:xfrm>
            <a:off x="0" y="0"/>
            <a:ext cx="9144000" cy="1569660"/>
          </a:xfrm>
          <a:prstGeom prst="rect">
            <a:avLst/>
          </a:prstGeom>
          <a:solidFill>
            <a:schemeClr val="tx1">
              <a:lumMod val="85000"/>
              <a:lumOff val="15000"/>
            </a:schemeClr>
          </a:solidFill>
        </p:spPr>
        <p:txBody>
          <a:bodyPr wrap="square" rtlCol="0">
            <a:spAutoFit/>
          </a:bodyPr>
          <a:lstStyle/>
          <a:p>
            <a:r>
              <a:rPr lang="en-US" sz="3200" dirty="0" smtClean="0">
                <a:solidFill>
                  <a:schemeClr val="bg1"/>
                </a:solidFill>
              </a:rPr>
              <a:t>John 18.33:  So Pilate went back into the governor's residence, summoned Jesus, and asked him, “Are you the king of the Jews?”</a:t>
            </a:r>
          </a:p>
        </p:txBody>
      </p:sp>
      <p:sp>
        <p:nvSpPr>
          <p:cNvPr id="4" name="TextBox 3"/>
          <p:cNvSpPr txBox="1"/>
          <p:nvPr/>
        </p:nvSpPr>
        <p:spPr>
          <a:xfrm>
            <a:off x="1878804" y="6124575"/>
            <a:ext cx="5386389" cy="400110"/>
          </a:xfrm>
          <a:prstGeom prst="rect">
            <a:avLst/>
          </a:prstGeom>
          <a:noFill/>
        </p:spPr>
        <p:txBody>
          <a:bodyPr wrap="square" rtlCol="0">
            <a:spAutoFit/>
          </a:bodyPr>
          <a:lstStyle/>
          <a:p>
            <a:r>
              <a:rPr lang="en-US" sz="2000" dirty="0" smtClean="0">
                <a:solidFill>
                  <a:schemeClr val="bg1"/>
                </a:solidFill>
              </a:rPr>
              <a:t>painting by </a:t>
            </a:r>
            <a:r>
              <a:rPr lang="en-US" sz="2000" dirty="0" err="1" smtClean="0">
                <a:solidFill>
                  <a:schemeClr val="bg1"/>
                </a:solidFill>
              </a:rPr>
              <a:t>Pontormo</a:t>
            </a:r>
            <a:r>
              <a:rPr lang="en-US" sz="2000" dirty="0" smtClean="0">
                <a:solidFill>
                  <a:schemeClr val="bg1"/>
                </a:solidFill>
              </a:rPr>
              <a:t>; courtesy of Vanderbilt.edu</a:t>
            </a:r>
            <a:endParaRPr lang="en-US" sz="2000" dirty="0">
              <a:solidFill>
                <a:schemeClr val="bg1"/>
              </a:solidFill>
            </a:endParaRPr>
          </a:p>
        </p:txBody>
      </p:sp>
    </p:spTree>
    <p:extLst>
      <p:ext uri="{BB962C8B-B14F-4D97-AF65-F5344CB8AC3E}">
        <p14:creationId xmlns:p14="http://schemas.microsoft.com/office/powerpoint/2010/main" val="284053317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29046" cy="6858000"/>
          </a:xfrm>
          <a:prstGeom prst="rect">
            <a:avLst/>
          </a:prstGeom>
        </p:spPr>
      </p:pic>
      <p:sp>
        <p:nvSpPr>
          <p:cNvPr id="3" name="TextBox 2"/>
          <p:cNvSpPr txBox="1"/>
          <p:nvPr/>
        </p:nvSpPr>
        <p:spPr>
          <a:xfrm>
            <a:off x="5629046" y="0"/>
            <a:ext cx="3514954" cy="6494085"/>
          </a:xfrm>
          <a:prstGeom prst="rect">
            <a:avLst/>
          </a:prstGeom>
          <a:solidFill>
            <a:schemeClr val="tx1">
              <a:lumMod val="85000"/>
              <a:lumOff val="15000"/>
            </a:schemeClr>
          </a:solidFill>
        </p:spPr>
        <p:txBody>
          <a:bodyPr wrap="square" rtlCol="0">
            <a:spAutoFit/>
          </a:bodyPr>
          <a:lstStyle/>
          <a:p>
            <a:r>
              <a:rPr lang="en-US" sz="3200" dirty="0" smtClean="0">
                <a:solidFill>
                  <a:schemeClr val="bg1"/>
                </a:solidFill>
              </a:rPr>
              <a:t>John 18.34-35:  Jesus replied, “Are you saying this on your own initiative, or have others told you about me?”  Pilate answered, “I am not a Jew, am I? Your own people and your chief priests handed you over to me. What have you done?”</a:t>
            </a:r>
          </a:p>
        </p:txBody>
      </p:sp>
      <p:sp>
        <p:nvSpPr>
          <p:cNvPr id="4" name="TextBox 3"/>
          <p:cNvSpPr txBox="1"/>
          <p:nvPr/>
        </p:nvSpPr>
        <p:spPr>
          <a:xfrm>
            <a:off x="5669754" y="6457890"/>
            <a:ext cx="3474246" cy="400110"/>
          </a:xfrm>
          <a:prstGeom prst="rect">
            <a:avLst/>
          </a:prstGeom>
          <a:noFill/>
          <a:ln>
            <a:solidFill>
              <a:schemeClr val="accent1"/>
            </a:solidFill>
          </a:ln>
        </p:spPr>
        <p:txBody>
          <a:bodyPr wrap="square" rtlCol="0">
            <a:spAutoFit/>
          </a:bodyPr>
          <a:lstStyle/>
          <a:p>
            <a:r>
              <a:rPr lang="en-US" sz="2000" dirty="0" smtClean="0">
                <a:solidFill>
                  <a:schemeClr val="bg1"/>
                </a:solidFill>
              </a:rPr>
              <a:t>Fletcher Fund; metmuseum.org</a:t>
            </a:r>
            <a:endParaRPr lang="en-US" sz="2000" dirty="0">
              <a:solidFill>
                <a:schemeClr val="bg1"/>
              </a:solidFill>
            </a:endParaRPr>
          </a:p>
        </p:txBody>
      </p:sp>
    </p:spTree>
    <p:extLst>
      <p:ext uri="{BB962C8B-B14F-4D97-AF65-F5344CB8AC3E}">
        <p14:creationId xmlns:p14="http://schemas.microsoft.com/office/powerpoint/2010/main" val="183775159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0"/>
            <a:ext cx="9144000" cy="5201424"/>
          </a:xfrm>
          <a:prstGeom prst="rect">
            <a:avLst/>
          </a:prstGeom>
          <a:solidFill>
            <a:schemeClr val="tx1">
              <a:lumMod val="85000"/>
              <a:lumOff val="15000"/>
            </a:schemeClr>
          </a:solidFill>
        </p:spPr>
        <p:txBody>
          <a:bodyPr wrap="square" rtlCol="0">
            <a:spAutoFit/>
          </a:bodyPr>
          <a:lstStyle/>
          <a:p>
            <a:r>
              <a:rPr lang="en-US" sz="3200" dirty="0" smtClean="0">
                <a:solidFill>
                  <a:schemeClr val="bg1"/>
                </a:solidFill>
              </a:rPr>
              <a:t>John 18.36:  Jesus replied, “My kingdom is not from this world. If my kingdom were from this world, my servants would be fighting to keep me from being handed over to the Jewish authorities. But as it is, my kingdom is not from here.”</a:t>
            </a:r>
          </a:p>
          <a:p>
            <a:endParaRPr lang="en-US" sz="3200" dirty="0">
              <a:solidFill>
                <a:schemeClr val="bg1"/>
              </a:solidFill>
            </a:endParaRPr>
          </a:p>
          <a:p>
            <a:r>
              <a:rPr lang="en-US" sz="3200" dirty="0" smtClean="0">
                <a:solidFill>
                  <a:srgbClr val="FFFF00"/>
                </a:solidFill>
              </a:rPr>
              <a:t>Worldly</a:t>
            </a:r>
            <a:r>
              <a:rPr lang="en-US" sz="3200" dirty="0" smtClean="0">
                <a:solidFill>
                  <a:schemeClr val="bg1"/>
                </a:solidFill>
              </a:rPr>
              <a:t>				</a:t>
            </a:r>
            <a:r>
              <a:rPr lang="en-US" sz="3200" dirty="0" smtClean="0">
                <a:solidFill>
                  <a:srgbClr val="FFFF00"/>
                </a:solidFill>
              </a:rPr>
              <a:t>Messianic</a:t>
            </a:r>
          </a:p>
          <a:p>
            <a:endParaRPr lang="en-US" sz="1200" dirty="0" smtClean="0">
              <a:solidFill>
                <a:schemeClr val="bg1"/>
              </a:solidFill>
            </a:endParaRPr>
          </a:p>
          <a:p>
            <a:r>
              <a:rPr lang="en-US" sz="3200" dirty="0" smtClean="0">
                <a:solidFill>
                  <a:schemeClr val="bg1"/>
                </a:solidFill>
              </a:rPr>
              <a:t>created				eternal/transcendent</a:t>
            </a:r>
          </a:p>
          <a:p>
            <a:r>
              <a:rPr lang="en-US" sz="3200" dirty="0" smtClean="0">
                <a:solidFill>
                  <a:schemeClr val="bg1"/>
                </a:solidFill>
              </a:rPr>
              <a:t>fallen/rebellious			righteous/representative</a:t>
            </a:r>
          </a:p>
          <a:p>
            <a:r>
              <a:rPr lang="en-US" sz="3200" dirty="0" smtClean="0">
                <a:solidFill>
                  <a:schemeClr val="bg1"/>
                </a:solidFill>
              </a:rPr>
              <a:t>sinful violence			love/truth/grace</a:t>
            </a:r>
          </a:p>
        </p:txBody>
      </p:sp>
      <p:cxnSp>
        <p:nvCxnSpPr>
          <p:cNvPr id="6" name="Straight Connector 5"/>
          <p:cNvCxnSpPr/>
          <p:nvPr/>
        </p:nvCxnSpPr>
        <p:spPr>
          <a:xfrm>
            <a:off x="123825" y="3495675"/>
            <a:ext cx="8924925" cy="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1836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TotalTime>
  <Words>503</Words>
  <Application>Microsoft Office PowerPoint</Application>
  <PresentationFormat>On-screen Show (4:3)</PresentationFormat>
  <Paragraphs>38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9</cp:revision>
  <dcterms:created xsi:type="dcterms:W3CDTF">2015-04-02T14:18:58Z</dcterms:created>
  <dcterms:modified xsi:type="dcterms:W3CDTF">2015-04-08T14:33:06Z</dcterms:modified>
</cp:coreProperties>
</file>